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347" r:id="rId2"/>
    <p:sldId id="266" r:id="rId3"/>
    <p:sldId id="351" r:id="rId4"/>
    <p:sldId id="352" r:id="rId5"/>
    <p:sldId id="358" r:id="rId6"/>
    <p:sldId id="362" r:id="rId7"/>
    <p:sldId id="360" r:id="rId8"/>
    <p:sldId id="350" r:id="rId9"/>
    <p:sldId id="348" r:id="rId10"/>
    <p:sldId id="349" r:id="rId11"/>
    <p:sldId id="361" r:id="rId12"/>
    <p:sldId id="380" r:id="rId13"/>
    <p:sldId id="382" r:id="rId14"/>
    <p:sldId id="379" r:id="rId15"/>
    <p:sldId id="381" r:id="rId16"/>
    <p:sldId id="389" r:id="rId17"/>
    <p:sldId id="353" r:id="rId18"/>
    <p:sldId id="354" r:id="rId19"/>
    <p:sldId id="356" r:id="rId20"/>
    <p:sldId id="357" r:id="rId21"/>
    <p:sldId id="383" r:id="rId22"/>
    <p:sldId id="355" r:id="rId23"/>
    <p:sldId id="364" r:id="rId24"/>
    <p:sldId id="363" r:id="rId25"/>
    <p:sldId id="365" r:id="rId26"/>
    <p:sldId id="367" r:id="rId27"/>
    <p:sldId id="368" r:id="rId28"/>
    <p:sldId id="366" r:id="rId29"/>
    <p:sldId id="388" r:id="rId30"/>
    <p:sldId id="377" r:id="rId31"/>
    <p:sldId id="369" r:id="rId32"/>
    <p:sldId id="378" r:id="rId33"/>
    <p:sldId id="370" r:id="rId34"/>
    <p:sldId id="375" r:id="rId35"/>
    <p:sldId id="393" r:id="rId36"/>
    <p:sldId id="384" r:id="rId37"/>
    <p:sldId id="385" r:id="rId38"/>
    <p:sldId id="386" r:id="rId39"/>
    <p:sldId id="387" r:id="rId40"/>
    <p:sldId id="372" r:id="rId41"/>
    <p:sldId id="371" r:id="rId42"/>
    <p:sldId id="373" r:id="rId43"/>
    <p:sldId id="376" r:id="rId44"/>
    <p:sldId id="374" r:id="rId45"/>
    <p:sldId id="396" r:id="rId46"/>
    <p:sldId id="395" r:id="rId47"/>
    <p:sldId id="394" r:id="rId48"/>
    <p:sldId id="397" r:id="rId49"/>
    <p:sldId id="391" r:id="rId50"/>
    <p:sldId id="390" r:id="rId51"/>
    <p:sldId id="392" r:id="rId52"/>
    <p:sldId id="398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aura Vo Ngoc" initials="LV" lastIdx="1" clrIdx="0">
    <p:extLst>
      <p:ext uri="{19B8F6BF-5375-455C-9EA6-DF929625EA0E}">
        <p15:presenceInfo xmlns:p15="http://schemas.microsoft.com/office/powerpoint/2012/main" userId="Laura Vo Ngo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78" autoAdjust="0"/>
    <p:restoredTop sz="92697" autoAdjust="0"/>
  </p:normalViewPr>
  <p:slideViewPr>
    <p:cSldViewPr>
      <p:cViewPr>
        <p:scale>
          <a:sx n="50" d="100"/>
          <a:sy n="50" d="100"/>
        </p:scale>
        <p:origin x="105" y="8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91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 = 100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8043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Concordance</a:t>
            </a:r>
            <a:r>
              <a:rPr lang="en-US" baseline="0" smtClean="0"/>
              <a:t> good, pvals not good… Social drinker and immune therapy marginally significant, lots of observations deleted due to missingness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0218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433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</a:t>
            </a:r>
            <a:r>
              <a:rPr lang="en-US" baseline="0" smtClean="0"/>
              <a:t> + stage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436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Signature 5 </a:t>
            </a: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Unknown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etiology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Found in all cancer types and most samples</a:t>
            </a:r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Exhibits transcriptional strand bias for T&gt;C substitutions at ApTpN context.</a:t>
            </a:r>
          </a:p>
          <a:p>
            <a:endParaRPr lang="en-US" sz="1200" b="0" i="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Combine all datasets together, add column with cohort (stage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+treat+cohort…)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 w/o therapies, 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stage, cohort, sigs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Report: derived model in internal cohort, in ext cohorts see seem to be other sigs that impact survival, diff risk factors in different countries + WES/WGS differences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properly see impact of sigs on survival, need bigger cohort, need same tech to get consistent results</a:t>
            </a:r>
          </a:p>
          <a:p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mut history of cells doesn’t really impact early metast prog, but do impact cancer prog longer term and patient survival, esp in background of spec treatment in melanoma</a:t>
            </a:r>
          </a:p>
          <a:p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Divide other sigs by S1 to normalize</a:t>
            </a:r>
          </a:p>
          <a:p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S1 vs age corr 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really depends on cancer type, some occur earlier, also depends on when the first mut occurred, in theory should correlate but in practice doesn’t really happen</a:t>
            </a: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Could be due to deconstructSigs not able to deal with s1 very well</a:t>
            </a:r>
          </a:p>
          <a:p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Focus on NER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Calculate correlations to see if any correlate, then plot</a:t>
            </a:r>
          </a:p>
          <a:p>
            <a:pPr marL="171450" indent="-171450">
              <a:buFontTx/>
              <a:buChar char="-"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Identify a few that correlate with signature (S6, etc)</a:t>
            </a:r>
          </a:p>
          <a:p>
            <a:pPr marL="171450" indent="-171450">
              <a:buFontTx/>
              <a:buChar char="-"/>
            </a:pP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pPr marL="0" indent="0">
              <a:buFontTx/>
              <a:buNone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mutation data</a:t>
            </a:r>
          </a:p>
          <a:p>
            <a:pPr marL="0" indent="0">
              <a:buFontTx/>
              <a:buNone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- check: cbioportal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607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Try excluding S1</a:t>
            </a:r>
          </a:p>
          <a:p>
            <a:r>
              <a:rPr lang="en-US" smtClean="0"/>
              <a:t>If not</a:t>
            </a:r>
            <a:r>
              <a:rPr lang="en-US" baseline="0" smtClean="0"/>
              <a:t> improved: loss of NER/MMR signal, S1 due to higher prev, can be overshadowing effect of other sigs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423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Try excluding S1</a:t>
            </a:r>
          </a:p>
          <a:p>
            <a:endParaRPr lang="en-US" smtClean="0"/>
          </a:p>
          <a:p>
            <a:r>
              <a:rPr lang="en-US" smtClean="0"/>
              <a:t>Ru</a:t>
            </a:r>
            <a:r>
              <a:rPr lang="en-US" baseline="0" smtClean="0"/>
              <a:t>n with combined MMR/NER sigs</a:t>
            </a:r>
          </a:p>
          <a:p>
            <a:r>
              <a:rPr lang="en-US" baseline="0" smtClean="0"/>
              <a:t>KM plot of high vs low combined sigs on combined survival cohort</a:t>
            </a:r>
          </a:p>
          <a:p>
            <a:r>
              <a:rPr lang="en-US" baseline="0" smtClean="0"/>
              <a:t>. Define cutoff by quartile (&lt;25, 25-75, &gt;75)</a:t>
            </a:r>
          </a:p>
          <a:p>
            <a:endParaRPr lang="en-US" baseline="0" smtClean="0"/>
          </a:p>
          <a:p>
            <a:r>
              <a:rPr lang="en-US" baseline="0" smtClean="0"/>
              <a:t>Corr combined sigs with metscore</a:t>
            </a:r>
          </a:p>
          <a:p>
            <a:r>
              <a:rPr lang="en-US" baseline="0" smtClean="0"/>
              <a:t>Lookup pathway and survival/progression</a:t>
            </a:r>
          </a:p>
          <a:p>
            <a:r>
              <a:rPr lang="en-US" baseline="0" smtClean="0"/>
              <a:t>Treatments quite general, could be that defects intro muts that make more resistant to radiation</a:t>
            </a:r>
          </a:p>
          <a:p>
            <a:endParaRPr lang="en-US" baseline="0" smtClean="0"/>
          </a:p>
          <a:p>
            <a:endParaRPr lang="en-US" baseline="0" smtClean="0"/>
          </a:p>
          <a:p>
            <a:r>
              <a:rPr lang="en-US" baseline="0" smtClean="0"/>
              <a:t>Summary figure</a:t>
            </a:r>
          </a:p>
          <a:p>
            <a:r>
              <a:rPr lang="en-US" baseline="0" smtClean="0"/>
              <a:t>. more visual (not a graph)</a:t>
            </a:r>
          </a:p>
          <a:p>
            <a:r>
              <a:rPr lang="en-US" baseline="0" smtClean="0"/>
              <a:t>. Proposed mechanism progression of metastatic in melanoma</a:t>
            </a:r>
          </a:p>
          <a:p>
            <a:endParaRPr lang="en-US" baseline="0" smtClean="0"/>
          </a:p>
          <a:p>
            <a:r>
              <a:rPr lang="en-US" baseline="0" smtClean="0"/>
              <a:t>Metscore genes see if involved in same pathway </a:t>
            </a:r>
            <a:r>
              <a:rPr lang="en-US" baseline="0" smtClean="0">
                <a:sym typeface="Wingdings" panose="05000000000000000000" pitchFamily="2" charset="2"/>
              </a:rPr>
              <a:t> STRING, KEGG, Reactome, … don’t want to spend too much time  use genemania</a:t>
            </a:r>
          </a:p>
          <a:p>
            <a:r>
              <a:rPr lang="en-US" baseline="0" smtClean="0">
                <a:sym typeface="Wingdings" panose="05000000000000000000" pitchFamily="2" charset="2"/>
              </a:rPr>
              <a:t>. Table of top pathways</a:t>
            </a:r>
          </a:p>
          <a:p>
            <a:r>
              <a:rPr lang="en-US" baseline="0" smtClean="0">
                <a:sym typeface="Wingdings" panose="05000000000000000000" pitchFamily="2" charset="2"/>
              </a:rPr>
              <a:t>. Pathways involved in metastasis</a:t>
            </a: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endParaRPr lang="en-US" baseline="0" smtClean="0">
              <a:sym typeface="Wingdings" panose="05000000000000000000" pitchFamily="2" charset="2"/>
            </a:endParaRPr>
          </a:p>
          <a:p>
            <a:r>
              <a:rPr lang="en-US" baseline="0" smtClean="0">
                <a:sym typeface="Wingdings" panose="05000000000000000000" pitchFamily="2" charset="2"/>
              </a:rPr>
              <a:t>Cancer is heterogeneous so difficult to find patterns</a:t>
            </a:r>
            <a:endParaRPr lang="en-US" baseline="0" smtClean="0"/>
          </a:p>
          <a:p>
            <a:r>
              <a:rPr lang="en-US" baseline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013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endParaRPr lang="en-US" smtClean="0"/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Signature 	30 	169323 	5644 	78.32 	</a:t>
            </a:r>
            <a:r>
              <a:rPr lang="en-US" b="1" smtClean="0">
                <a:effectLst/>
              </a:rPr>
              <a:t>&lt;2e-16 *** </a:t>
            </a:r>
          </a:p>
          <a:p>
            <a:r>
              <a:rPr lang="en-US" smtClean="0">
                <a:effectLst/>
              </a:rPr>
              <a:t>Residuals 	3069 	221157 	72 </a:t>
            </a:r>
          </a:p>
          <a:p>
            <a:r>
              <a:rPr lang="en-US" smtClean="0">
                <a:effectLst/>
              </a:rPr>
              <a:t>--- Signif. codes: 0 ‘***’ 0.001 ‘**’ 0.01 ‘*’ 0.05 ‘.’ 0.1 ‘ ’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635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/>
              <a:t>ANOVA</a:t>
            </a:r>
          </a:p>
          <a:p>
            <a:endParaRPr lang="en-US" smtClean="0"/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 </a:t>
            </a:r>
          </a:p>
          <a:p>
            <a:r>
              <a:rPr lang="en-US" smtClean="0">
                <a:effectLst/>
              </a:rPr>
              <a:t>Signature 	30 	132404 	4413 	68.61 	</a:t>
            </a:r>
            <a:r>
              <a:rPr lang="en-US" b="1" smtClean="0">
                <a:effectLst/>
              </a:rPr>
              <a:t>&lt;2e-16 *** </a:t>
            </a:r>
          </a:p>
          <a:p>
            <a:r>
              <a:rPr lang="en-US" smtClean="0">
                <a:effectLst/>
              </a:rPr>
              <a:t>Residuals 	1519 	97720 	64 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--- Signif. codes: 0 ‘***’ 0.001 ‘**’ 0.01 ‘*’ 0.05 ‘.’ 0.1 ‘ ’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177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smtClean="0">
                <a:effectLst/>
              </a:rPr>
              <a:t>ANOVA</a:t>
            </a:r>
          </a:p>
          <a:p>
            <a:r>
              <a:rPr lang="en-US" smtClean="0">
                <a:effectLst/>
              </a:rPr>
              <a:t>	Df 	Sum Sq 	Mean Sq 	F value 	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 	30 	273894 	9130 	150.7 	</a:t>
            </a:r>
            <a:r>
              <a:rPr lang="en-US" b="1" smtClean="0">
                <a:effectLst/>
              </a:rPr>
              <a:t>&lt;2e-16 *** </a:t>
            </a:r>
          </a:p>
          <a:p>
            <a:r>
              <a:rPr lang="en-US" smtClean="0">
                <a:effectLst/>
              </a:rPr>
              <a:t>Residuals 	2852 	172754 	61 </a:t>
            </a:r>
          </a:p>
          <a:p>
            <a:r>
              <a:rPr lang="en-US" smtClean="0">
                <a:effectLst/>
              </a:rPr>
              <a:t>--- Signif. codes: 0 ‘***’ 0.001 ‘**’ 0.01 ‘*’ 0.05 ‘.’ 0.1 ‘ ’ 1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88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Confirms result from TCGA that treatment</a:t>
            </a:r>
            <a:r>
              <a:rPr lang="en-US" baseline="0" smtClean="0"/>
              <a:t> doesn’t have much impact on survival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5621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CLINICAL</a:t>
            </a:r>
            <a:r>
              <a:rPr lang="en-US" baseline="0" smtClean="0"/>
              <a:t> ONLY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8145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Stage and first</a:t>
            </a:r>
            <a:r>
              <a:rPr lang="en-US" baseline="0" smtClean="0"/>
              <a:t> therapy significantly impact survival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6274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Stage and 2</a:t>
            </a:r>
            <a:r>
              <a:rPr lang="en-US" baseline="30000" smtClean="0"/>
              <a:t>nd</a:t>
            </a:r>
            <a:r>
              <a:rPr lang="en-US" smtClean="0"/>
              <a:t> therapy type significantly impact survival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97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Stage impacts</a:t>
            </a:r>
            <a:r>
              <a:rPr lang="en-US" baseline="0" smtClean="0"/>
              <a:t> survival, with later stage having a larger impact on the survival</a:t>
            </a:r>
          </a:p>
          <a:p>
            <a:r>
              <a:rPr lang="en-US" baseline="0" smtClean="0"/>
              <a:t>Second therapy type was also impacting survival, with no treatment most significantly associated survival, although radiation and surgery were also significantly impacting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404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8/13/2018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if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>
                <a:solidFill>
                  <a:schemeClr val="bg1">
                    <a:lumMod val="50000"/>
                  </a:schemeClr>
                </a:solidFill>
              </a:rPr>
              <a:t>3</a:t>
            </a:r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. VALIDATION ICGC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7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CoxPH model MELA-AU – age and stage</a:t>
            </a:r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847712" y="1211263"/>
            <a:ext cx="6496576" cy="49657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847712" y="2852936"/>
            <a:ext cx="6496576" cy="1440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839784" y="5205604"/>
            <a:ext cx="6496576" cy="1440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55640" y="3212976"/>
            <a:ext cx="6496576" cy="33958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0272464" y="3284984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Vital status</a:t>
            </a:r>
          </a:p>
          <a:p>
            <a:r>
              <a:rPr lang="en-US" smtClean="0"/>
              <a:t>1: dead</a:t>
            </a:r>
          </a:p>
          <a:p>
            <a:r>
              <a:rPr lang="en-US" smtClean="0"/>
              <a:t>0: alive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508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CoxPH model MELA-AU (50 samples)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649" y="1397366"/>
            <a:ext cx="6540834" cy="49163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27648" y="3212976"/>
            <a:ext cx="6175140" cy="17878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21701" y="5194432"/>
            <a:ext cx="1788719" cy="17878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2319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SKCA-BR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8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SKCA-BR -- stage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738" y="1196752"/>
            <a:ext cx="6984523" cy="497361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71145" y="5085184"/>
            <a:ext cx="2070010" cy="1440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71145" y="3251077"/>
            <a:ext cx="5369071" cy="19168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8578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SKCA-BR -- progression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562" y="1700808"/>
            <a:ext cx="7934876" cy="44948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141003" y="5063412"/>
            <a:ext cx="2070010" cy="1440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154120" y="3485091"/>
            <a:ext cx="6496576" cy="23194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528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SKCA-BR – sigs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8" y="1124858"/>
            <a:ext cx="5381991" cy="293025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3246412"/>
            <a:ext cx="1881827" cy="1440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7328" y="2187286"/>
            <a:ext cx="4437249" cy="130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7733" y="1098428"/>
            <a:ext cx="5064771" cy="297864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99896" y="3284984"/>
            <a:ext cx="1555229" cy="10820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583333" y="2117581"/>
            <a:ext cx="4437249" cy="23194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6" y="4003432"/>
            <a:ext cx="5037887" cy="2903371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649" y="6147018"/>
            <a:ext cx="1881827" cy="1440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7977" y="5087892"/>
            <a:ext cx="4437249" cy="130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179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SKCA-BR -- treatment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664" y="1484784"/>
            <a:ext cx="6600332" cy="51158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100611" y="5661248"/>
            <a:ext cx="1555229" cy="1440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71664" y="3664074"/>
            <a:ext cx="4437249" cy="130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71664" y="2846978"/>
            <a:ext cx="5905978" cy="130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6374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SKCA-BR – clinical and mutsigs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30" y="1403581"/>
            <a:ext cx="5875684" cy="43385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4548" y="1403581"/>
            <a:ext cx="6327996" cy="42758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56505" y="3123548"/>
            <a:ext cx="5905978" cy="37354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-24680" y="3650859"/>
            <a:ext cx="5905978" cy="130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-24680" y="4351152"/>
            <a:ext cx="5905978" cy="1309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973755" y="4847097"/>
            <a:ext cx="1401646" cy="12979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000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4" y="1817012"/>
            <a:ext cx="5952442" cy="31241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SKCA-BR – clinical trimmed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484" y="3083024"/>
            <a:ext cx="5988507" cy="38323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9336" y="4202096"/>
            <a:ext cx="5857974" cy="42156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3992" y="2094827"/>
            <a:ext cx="6106395" cy="284634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063707" y="4156752"/>
            <a:ext cx="1424432" cy="13316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28448" y="5661248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Vital status</a:t>
            </a:r>
          </a:p>
          <a:p>
            <a:r>
              <a:rPr lang="en-US" smtClean="0"/>
              <a:t>1: dead</a:t>
            </a:r>
          </a:p>
          <a:p>
            <a:r>
              <a:rPr lang="en-US" smtClean="0"/>
              <a:t>0: alive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9405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1612" y="1052736"/>
            <a:ext cx="6984759" cy="55298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SKCA-BR – clinical final</a:t>
            </a:r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67607" y="2572161"/>
            <a:ext cx="6948763" cy="46371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97372" y="3212976"/>
            <a:ext cx="6918998" cy="51009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584909" y="5716635"/>
            <a:ext cx="1566875" cy="14647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601288" y="2544691"/>
            <a:ext cx="1440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Vital status</a:t>
            </a:r>
          </a:p>
          <a:p>
            <a:r>
              <a:rPr lang="en-US" smtClean="0"/>
              <a:t>1: dead</a:t>
            </a:r>
          </a:p>
          <a:p>
            <a:r>
              <a:rPr lang="en-US" smtClean="0"/>
              <a:t>0: alive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558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SKCA-BR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mtClean="0"/>
              <a:t>CoxPH model SKCA-BR – exposure and treatment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512" y="1142658"/>
            <a:ext cx="9048841" cy="571534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11331" y="2519171"/>
            <a:ext cx="9041022" cy="26175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35498" y="3126454"/>
            <a:ext cx="9041022" cy="26175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735030" y="5963794"/>
            <a:ext cx="1343891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1248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SKCA-BR – stage + S6 + therapy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3032" y="1196752"/>
            <a:ext cx="6865936" cy="52153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74685" y="2453546"/>
            <a:ext cx="6840761" cy="5611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27352" y="5594683"/>
            <a:ext cx="1424432" cy="14647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672274" y="3204623"/>
            <a:ext cx="6840761" cy="46371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384032" y="2276872"/>
            <a:ext cx="792088" cy="134097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040216" y="2313065"/>
            <a:ext cx="1275667" cy="134097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142139" y="4063885"/>
            <a:ext cx="1403234" cy="134097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84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28" y="109728"/>
            <a:ext cx="8851392" cy="66385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b="56878"/>
          <a:stretch/>
        </p:blipFill>
        <p:spPr>
          <a:xfrm>
            <a:off x="7104111" y="4365104"/>
            <a:ext cx="4967297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195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(n=93)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27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MELA-AU -- stage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22" y="1268760"/>
            <a:ext cx="7171302" cy="54001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01180" y="3501008"/>
            <a:ext cx="6175140" cy="17878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83632" y="5482464"/>
            <a:ext cx="2164350" cy="17878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9282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CoxPH MELA-AU -- </a:t>
            </a:r>
            <a:r>
              <a:rPr lang="en-US" smtClean="0"/>
              <a:t>therapies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9935" y="1124858"/>
            <a:ext cx="8132129" cy="524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8754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(n=107)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MELA-AU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1559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MELA-AU – SKCM TP model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476" y="1647869"/>
            <a:ext cx="5535762" cy="470184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75720" y="3158402"/>
            <a:ext cx="4392488" cy="28793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09627" y="5466996"/>
            <a:ext cx="1478280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7696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MELA-AU – S5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616" y="1628800"/>
            <a:ext cx="7281508" cy="448698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57164" y="3410561"/>
            <a:ext cx="6175140" cy="17878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657164" y="4946611"/>
            <a:ext cx="1967591" cy="17878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model MELA-AU -- Age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77" y="1555358"/>
            <a:ext cx="6095844" cy="374728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71664" y="3068960"/>
            <a:ext cx="5976664" cy="1440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48077" y="4293096"/>
            <a:ext cx="1967591" cy="17878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37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386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MELA-AU -- progression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393" y="1709085"/>
            <a:ext cx="6769835" cy="419357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55640" y="3356992"/>
            <a:ext cx="5846402" cy="19666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846393" y="4797152"/>
            <a:ext cx="1788719" cy="11178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7667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1624" y="1098083"/>
            <a:ext cx="6934429" cy="53815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MELA-AU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11624" y="3212976"/>
            <a:ext cx="5314911" cy="34839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783632" y="5373216"/>
            <a:ext cx="1788719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4204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CoxPH MELA-AU – stage+S5+age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7648" y="1268760"/>
            <a:ext cx="6590277" cy="51915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983193" y="3501008"/>
            <a:ext cx="6431042" cy="17878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95464" y="5517232"/>
            <a:ext cx="1788719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27648" y="3140968"/>
            <a:ext cx="6431042" cy="17878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0123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models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COMBINED DATASETS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109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Cohort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4858"/>
            <a:ext cx="7104227" cy="422220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969" y="2420888"/>
            <a:ext cx="5314911" cy="5611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39" y="4453002"/>
            <a:ext cx="1626108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2961028"/>
            <a:ext cx="5364248" cy="3708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721401" y="4293096"/>
            <a:ext cx="5314911" cy="38323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672064" y="5786537"/>
            <a:ext cx="1626108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47212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Stage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484784"/>
            <a:ext cx="7929151" cy="48090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23592" y="3140968"/>
            <a:ext cx="5846402" cy="42156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74276" y="5153453"/>
            <a:ext cx="1788719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4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Progression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384" y="1700808"/>
            <a:ext cx="7667232" cy="457357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312925" y="3517337"/>
            <a:ext cx="6431042" cy="23796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262148" y="5124534"/>
            <a:ext cx="1967591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541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Signatures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47" y="1196752"/>
            <a:ext cx="5200652" cy="266386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235" y="3894833"/>
            <a:ext cx="5156661" cy="2693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1196752"/>
            <a:ext cx="5083345" cy="264431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1984" y="3895138"/>
            <a:ext cx="5195765" cy="2702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38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Signatures (2)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172" y="1056097"/>
            <a:ext cx="5137112" cy="2707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789040"/>
            <a:ext cx="5176214" cy="26492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1018" y="1124858"/>
            <a:ext cx="5156661" cy="2629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1018" y="3789040"/>
            <a:ext cx="5141998" cy="26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0308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Signatures (3)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450" y="1196752"/>
            <a:ext cx="5161550" cy="26785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14" y="3883312"/>
            <a:ext cx="5273970" cy="26785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8485" y="1196752"/>
            <a:ext cx="5215315" cy="2658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485" y="3874190"/>
            <a:ext cx="5093120" cy="2668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8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" y="548680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092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Signatures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656" y="1118604"/>
            <a:ext cx="6569459" cy="532426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15985" y="2704237"/>
            <a:ext cx="5314911" cy="82150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071664" y="5359840"/>
            <a:ext cx="1967591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5020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5085" y="1412776"/>
            <a:ext cx="5134666" cy="48604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Clinical data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647728" y="2996952"/>
            <a:ext cx="4831737" cy="67893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615085" y="5471190"/>
            <a:ext cx="1478280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8043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Treatment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5492" y="1052736"/>
            <a:ext cx="7381015" cy="54115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423592" y="3109297"/>
            <a:ext cx="7074146" cy="46371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422834" y="5558098"/>
            <a:ext cx="1478280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06230" y="2441467"/>
            <a:ext cx="7074146" cy="13432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6305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Without therapy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383612"/>
            <a:ext cx="6141385" cy="47816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384" y="1261831"/>
            <a:ext cx="5000252" cy="49034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6191" y="2788130"/>
            <a:ext cx="4831737" cy="7468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22634" y="5346219"/>
            <a:ext cx="1478280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5855720" y="2831003"/>
            <a:ext cx="5314911" cy="74682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837768" y="5234011"/>
            <a:ext cx="1626108" cy="1477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7834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With therapy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112349"/>
            <a:ext cx="5527693" cy="52699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5893" y="561356"/>
            <a:ext cx="5567684" cy="582096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3336" y="2263525"/>
            <a:ext cx="5314911" cy="31672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40334" y="5726696"/>
            <a:ext cx="1110654" cy="12211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34583" y="3007838"/>
            <a:ext cx="5314911" cy="5611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407053" y="1721223"/>
            <a:ext cx="5314911" cy="216328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384032" y="2478602"/>
            <a:ext cx="5314911" cy="9174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389475" y="2714479"/>
            <a:ext cx="5314911" cy="6172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395693" y="5665640"/>
            <a:ext cx="1110654" cy="12211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186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NER/MMR COMBINED SIGNATURES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6649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NER sigs survival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8048" y="2060848"/>
            <a:ext cx="5207318" cy="347853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24317" y="4725144"/>
            <a:ext cx="1343891" cy="10091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92855" y="3379190"/>
            <a:ext cx="4831737" cy="13432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54" y="1556792"/>
            <a:ext cx="5740820" cy="412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9857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MMR sigs survival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0016" y="2132856"/>
            <a:ext cx="5820252" cy="35382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8" y="1700808"/>
            <a:ext cx="5740820" cy="422689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83429" y="4763244"/>
            <a:ext cx="1478280" cy="10091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240016" y="3648306"/>
            <a:ext cx="5314911" cy="134323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7097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912" y="184110"/>
            <a:ext cx="7584175" cy="667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866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with NER/MMR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COMBINED COHORTS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5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" y="109728"/>
            <a:ext cx="11064240" cy="663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30505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tabLst>
                <a:tab pos="7000875" algn="l"/>
              </a:tabLst>
            </a:pPr>
            <a:r>
              <a:rPr lang="en-US" smtClean="0"/>
              <a:t>No therapy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52" y="1484784"/>
            <a:ext cx="5689533" cy="50685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032" y="1383917"/>
            <a:ext cx="5295965" cy="51938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4434" y="5661248"/>
            <a:ext cx="1478280" cy="12211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2322" y="3212769"/>
            <a:ext cx="5314911" cy="561100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384032" y="2954476"/>
            <a:ext cx="5314911" cy="965128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404523" y="5783360"/>
            <a:ext cx="1478280" cy="12211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552384" y="2447382"/>
            <a:ext cx="1321858" cy="134097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64395" y="2447382"/>
            <a:ext cx="711190" cy="1360767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076965" y="4287065"/>
            <a:ext cx="1403234" cy="1340973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6527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With therapy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9856" y="116632"/>
            <a:ext cx="6790665" cy="667775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68652" y="5949280"/>
            <a:ext cx="1478280" cy="12211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796540" y="2674327"/>
            <a:ext cx="6557260" cy="46664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999850" y="1321250"/>
            <a:ext cx="1269687" cy="203574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400256" y="1373353"/>
            <a:ext cx="711190" cy="1983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62421" y="3678363"/>
            <a:ext cx="1403234" cy="21601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768652" y="2362234"/>
            <a:ext cx="6557260" cy="163555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796540" y="1480138"/>
            <a:ext cx="6557260" cy="263407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696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539" y="44624"/>
            <a:ext cx="6249013" cy="68343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With therapy</a:t>
            </a:r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44889" y="6018819"/>
            <a:ext cx="1478280" cy="122112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815538" y="2674308"/>
            <a:ext cx="6249013" cy="46664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525393" y="1268760"/>
            <a:ext cx="1269687" cy="2035744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40045" y="1268760"/>
            <a:ext cx="711190" cy="198364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904312" y="3720442"/>
            <a:ext cx="1403234" cy="2160181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glow rad="101600">
              <a:schemeClr val="accent4">
                <a:satMod val="175000"/>
                <a:alpha val="20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805431" y="2191591"/>
            <a:ext cx="6187113" cy="15728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815538" y="1512247"/>
            <a:ext cx="6187113" cy="2533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19335" y="1844824"/>
            <a:ext cx="4412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Combined radiation + immunotherapy and radiation + interferon into radiation + other</a:t>
            </a:r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814883" y="5239878"/>
            <a:ext cx="6249013" cy="466641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4813635" y="4770290"/>
            <a:ext cx="6187113" cy="157289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23742" y="4090946"/>
            <a:ext cx="6187113" cy="2533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7379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1381" y="260648"/>
            <a:ext cx="3117274" cy="623454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8680"/>
            <a:ext cx="9144000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82204" y="0"/>
            <a:ext cx="2795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Mean sig contribution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3502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6" y="548679"/>
            <a:ext cx="12170664" cy="561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740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Survival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CLINICAL ANNOTATIONS AND 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836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mtClean="0"/>
              <a:t>CoxPH model MELA-AU – sex age stage therapies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/>
          <a:srcRect b="47202"/>
          <a:stretch/>
        </p:blipFill>
        <p:spPr>
          <a:xfrm>
            <a:off x="0" y="2004511"/>
            <a:ext cx="6575599" cy="37102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t="52954" r="8043"/>
          <a:stretch/>
        </p:blipFill>
        <p:spPr>
          <a:xfrm>
            <a:off x="6677001" y="2709292"/>
            <a:ext cx="5497065" cy="3005462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677001" y="4941168"/>
            <a:ext cx="1219199" cy="144016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 rad="63500">
              <a:schemeClr val="accent6">
                <a:satMod val="175000"/>
                <a:alpha val="28000"/>
              </a:schemeClr>
            </a:glow>
          </a:effectLst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495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54574</TotalTime>
  <Words>689</Words>
  <Application>Microsoft Office PowerPoint</Application>
  <PresentationFormat>Widescreen</PresentationFormat>
  <Paragraphs>156</Paragraphs>
  <Slides>52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Wingdings</vt:lpstr>
      <vt:lpstr>Office Theme</vt:lpstr>
      <vt:lpstr>Project figures</vt:lpstr>
      <vt:lpstr>Mutational signatures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Survival analysis</vt:lpstr>
      <vt:lpstr>CoxPH model MELA-AU – sex age stage therapies</vt:lpstr>
      <vt:lpstr>CoxPH model MELA-AU – age and stage</vt:lpstr>
      <vt:lpstr>CoxPH model MELA-AU (50 samples)</vt:lpstr>
      <vt:lpstr>Survival</vt:lpstr>
      <vt:lpstr>CoxPH SKCA-BR -- stage</vt:lpstr>
      <vt:lpstr>CoxPH SKCA-BR -- progression</vt:lpstr>
      <vt:lpstr>CoxPH SKCA-BR – sigs</vt:lpstr>
      <vt:lpstr>CoxPH SKCA-BR -- treatment</vt:lpstr>
      <vt:lpstr>CoxPH model SKCA-BR – clinical and mutsigs</vt:lpstr>
      <vt:lpstr>CoxPH model SKCA-BR – clinical trimmed</vt:lpstr>
      <vt:lpstr>CoxPH model SKCA-BR – clinical final</vt:lpstr>
      <vt:lpstr>CoxPH model SKCA-BR – exposure and treatment</vt:lpstr>
      <vt:lpstr>CoxPH SKCA-BR – stage + S6 + therapy</vt:lpstr>
      <vt:lpstr>PowerPoint Presentation</vt:lpstr>
      <vt:lpstr>Survival (n=93)</vt:lpstr>
      <vt:lpstr>CoxPH MELA-AU -- stage</vt:lpstr>
      <vt:lpstr>CoxPH MELA-AU -- therapies</vt:lpstr>
      <vt:lpstr>Survival (n=107)</vt:lpstr>
      <vt:lpstr>CoxPH model MELA-AU – SKCM TP model</vt:lpstr>
      <vt:lpstr>CoxPH model MELA-AU – S5</vt:lpstr>
      <vt:lpstr>CoxPH model MELA-AU -- Age</vt:lpstr>
      <vt:lpstr>CoxPH MELA-AU -- progression </vt:lpstr>
      <vt:lpstr>CoxPH MELA-AU</vt:lpstr>
      <vt:lpstr>CoxPH MELA-AU – stage+S5+age</vt:lpstr>
      <vt:lpstr>Survival models</vt:lpstr>
      <vt:lpstr>Cohort</vt:lpstr>
      <vt:lpstr>Stage</vt:lpstr>
      <vt:lpstr>Progression</vt:lpstr>
      <vt:lpstr>Signatures</vt:lpstr>
      <vt:lpstr>Signatures (2)</vt:lpstr>
      <vt:lpstr>Signatures (3)</vt:lpstr>
      <vt:lpstr>Signatures</vt:lpstr>
      <vt:lpstr>Clinical data</vt:lpstr>
      <vt:lpstr>Treatment</vt:lpstr>
      <vt:lpstr>Without therapy</vt:lpstr>
      <vt:lpstr>With therapy</vt:lpstr>
      <vt:lpstr>Survival</vt:lpstr>
      <vt:lpstr>NER sigs survival</vt:lpstr>
      <vt:lpstr>MMR sigs survival</vt:lpstr>
      <vt:lpstr>PowerPoint Presentation</vt:lpstr>
      <vt:lpstr>Survival with NER/MMR</vt:lpstr>
      <vt:lpstr>No therapy</vt:lpstr>
      <vt:lpstr>With therapy</vt:lpstr>
      <vt:lpstr>With therapy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252</cp:revision>
  <dcterms:created xsi:type="dcterms:W3CDTF">2018-03-04T15:38:59Z</dcterms:created>
  <dcterms:modified xsi:type="dcterms:W3CDTF">2018-08-13T18:00:52Z</dcterms:modified>
</cp:coreProperties>
</file>